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8"/>
  </p:notesMasterIdLst>
  <p:sldIdLst>
    <p:sldId id="285" r:id="rId2"/>
    <p:sldId id="1090" r:id="rId3"/>
    <p:sldId id="1089" r:id="rId4"/>
    <p:sldId id="1092" r:id="rId5"/>
    <p:sldId id="1091" r:id="rId6"/>
    <p:sldId id="1034" r:id="rId7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OL" id="{59E2B5B3-23B5-4D90-8A58-1F53D22BAEB0}">
          <p14:sldIdLst>
            <p14:sldId id="285"/>
            <p14:sldId id="1090"/>
            <p14:sldId id="1089"/>
            <p14:sldId id="1092"/>
            <p14:sldId id="1091"/>
            <p14:sldId id="10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D"/>
    <a:srgbClr val="0B5394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89413" autoAdjust="0"/>
  </p:normalViewPr>
  <p:slideViewPr>
    <p:cSldViewPr snapToGrid="0">
      <p:cViewPr varScale="1">
        <p:scale>
          <a:sx n="33" d="100"/>
          <a:sy n="33" d="100"/>
        </p:scale>
        <p:origin x="13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788AC-3429-414B-9FB5-6FC7A85B8C59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CD56C-28A5-4DDC-B75C-A2EFD7ED9C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90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CD56C-28A5-4DDC-B75C-A2EFD7ED9C3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47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CD56C-28A5-4DDC-B75C-A2EFD7ED9C3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503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9222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907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51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0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53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36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476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24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33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56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248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7CDCD-ABC7-4B62-9ECE-0BD25CD3F378}" type="datetimeFigureOut">
              <a:rPr lang="en-CA" smtClean="0"/>
              <a:t>2024-06-28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23673-F6FE-469E-A62A-AE295A5929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86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62552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50B0-14BD-AF37-8534-3BFB773D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0CEF6-26A6-141C-AB47-D2F9712BE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" t="6514" r="1653" b="211"/>
          <a:stretch/>
        </p:blipFill>
        <p:spPr>
          <a:xfrm>
            <a:off x="6344286" y="700996"/>
            <a:ext cx="7807313" cy="57379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DBE8B8-C166-2A8F-E0B8-03F1B2D4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6" t="486" r="65123" b="37112"/>
          <a:stretch/>
        </p:blipFill>
        <p:spPr>
          <a:xfrm>
            <a:off x="6818941" y="905567"/>
            <a:ext cx="2441942" cy="282875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C59AA2-66AC-4FEF-2C47-1B89FC088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842871" y="955140"/>
            <a:ext cx="2537057" cy="24026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5D7625-CD8B-9746-F925-CCCDC1112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811" y="3696849"/>
            <a:ext cx="2249667" cy="17277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5887AA-30F8-969E-BD28-69987814ED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849"/>
          <a:stretch/>
        </p:blipFill>
        <p:spPr>
          <a:xfrm>
            <a:off x="7823724" y="3714753"/>
            <a:ext cx="1723406" cy="162821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1D42FDD-560D-AC2F-352C-29C6670CA5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96" t="84645" r="74924" b="-319"/>
          <a:stretch/>
        </p:blipFill>
        <p:spPr>
          <a:xfrm>
            <a:off x="9151655" y="1021311"/>
            <a:ext cx="481116" cy="44338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C5DEF7-EFC5-04FA-FE01-030AE3D3FC92}"/>
              </a:ext>
            </a:extLst>
          </p:cNvPr>
          <p:cNvCxnSpPr>
            <a:cxnSpLocks/>
          </p:cNvCxnSpPr>
          <p:nvPr/>
        </p:nvCxnSpPr>
        <p:spPr>
          <a:xfrm flipV="1">
            <a:off x="9133684" y="1099857"/>
            <a:ext cx="1742127" cy="143145"/>
          </a:xfrm>
          <a:prstGeom prst="straightConnector1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019724C-9802-9121-9FA9-D67A20B32E69}"/>
              </a:ext>
            </a:extLst>
          </p:cNvPr>
          <p:cNvCxnSpPr>
            <a:cxnSpLocks/>
          </p:cNvCxnSpPr>
          <p:nvPr/>
        </p:nvCxnSpPr>
        <p:spPr>
          <a:xfrm flipV="1">
            <a:off x="9151656" y="4098427"/>
            <a:ext cx="1792873" cy="175453"/>
          </a:xfrm>
          <a:prstGeom prst="straightConnector1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08550E72-5398-9687-B47A-7972D428A643}"/>
              </a:ext>
            </a:extLst>
          </p:cNvPr>
          <p:cNvSpPr/>
          <p:nvPr/>
        </p:nvSpPr>
        <p:spPr>
          <a:xfrm>
            <a:off x="10893782" y="1243002"/>
            <a:ext cx="1545900" cy="202740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FCBEE7F7-85E3-BD44-4960-AE7906F8AFF9}"/>
              </a:ext>
            </a:extLst>
          </p:cNvPr>
          <p:cNvSpPr/>
          <p:nvPr/>
        </p:nvSpPr>
        <p:spPr>
          <a:xfrm>
            <a:off x="6486607" y="802237"/>
            <a:ext cx="7677814" cy="491507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4904BC98-45BA-AC40-FBD2-DF7D32061F60}"/>
              </a:ext>
            </a:extLst>
          </p:cNvPr>
          <p:cNvCxnSpPr>
            <a:cxnSpLocks/>
          </p:cNvCxnSpPr>
          <p:nvPr/>
        </p:nvCxnSpPr>
        <p:spPr>
          <a:xfrm flipV="1">
            <a:off x="12328970" y="1099857"/>
            <a:ext cx="3457323" cy="18820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5C6ED5A-105D-154E-7A27-50BFDA0E7015}"/>
              </a:ext>
            </a:extLst>
          </p:cNvPr>
          <p:cNvSpPr txBox="1"/>
          <p:nvPr/>
        </p:nvSpPr>
        <p:spPr>
          <a:xfrm>
            <a:off x="2406633" y="697122"/>
            <a:ext cx="34402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Answer a series of questions about your remote camera project</a:t>
            </a:r>
            <a:endParaRPr lang="en-CA" sz="22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07F4CC2-8A8D-71CA-9EC9-83736C45C0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528" y="1718554"/>
            <a:ext cx="1438416" cy="1438416"/>
          </a:xfrm>
          <a:prstGeom prst="rect">
            <a:avLst/>
          </a:prstGeom>
        </p:spPr>
      </p:pic>
      <p:pic>
        <p:nvPicPr>
          <p:cNvPr id="1052" name="Picture 1051">
            <a:extLst>
              <a:ext uri="{FF2B5EF4-FFF2-40B4-BE49-F238E27FC236}">
                <a16:creationId xmlns:a16="http://schemas.microsoft.com/office/drawing/2014/main" id="{B19C0ABE-3334-B56F-13F2-E8801D6280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2309" y="2019760"/>
            <a:ext cx="618775" cy="8360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4C669BA-6283-6589-A93D-E3E4915FEDE3}"/>
              </a:ext>
            </a:extLst>
          </p:cNvPr>
          <p:cNvGrpSpPr/>
          <p:nvPr/>
        </p:nvGrpSpPr>
        <p:grpSpPr>
          <a:xfrm>
            <a:off x="1026752" y="4037225"/>
            <a:ext cx="3739354" cy="2665350"/>
            <a:chOff x="2813437" y="3646096"/>
            <a:chExt cx="3739354" cy="2665350"/>
          </a:xfrm>
        </p:grpSpPr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693B0A5F-A424-65DA-F921-8854AB112556}"/>
                </a:ext>
              </a:extLst>
            </p:cNvPr>
            <p:cNvSpPr/>
            <p:nvPr/>
          </p:nvSpPr>
          <p:spPr>
            <a:xfrm>
              <a:off x="2813437" y="4263506"/>
              <a:ext cx="3739354" cy="20479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D35840B-C346-2054-C432-67BE03D36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67864" y="4353908"/>
              <a:ext cx="3478013" cy="1820552"/>
            </a:xfrm>
            <a:prstGeom prst="rect">
              <a:avLst/>
            </a:prstGeom>
          </p:spPr>
        </p:pic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ACA87984-E22C-8F33-D24A-660068F7629C}"/>
                </a:ext>
              </a:extLst>
            </p:cNvPr>
            <p:cNvSpPr txBox="1"/>
            <p:nvPr/>
          </p:nvSpPr>
          <p:spPr>
            <a:xfrm>
              <a:off x="3646952" y="3646096"/>
              <a:ext cx="25132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Learn as you go</a:t>
              </a:r>
              <a:endParaRPr lang="en-CA" sz="2200" b="1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19EAF9B-C712-E212-B15F-1B3BD83FEC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14467" y="1372987"/>
            <a:ext cx="1355475" cy="133288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6E0B8C-0615-9333-E887-7A899B6BCA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14467" y="2392677"/>
            <a:ext cx="1226211" cy="1226211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34F0B5D8-F89F-8E8F-1133-C1C3D9A9713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00" t="11869" r="36727" b="3341"/>
          <a:stretch/>
        </p:blipFill>
        <p:spPr>
          <a:xfrm>
            <a:off x="15770251" y="1089331"/>
            <a:ext cx="2177207" cy="282837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CC804F30-66A4-761F-BD40-6702E76DA7D3}"/>
              </a:ext>
            </a:extLst>
          </p:cNvPr>
          <p:cNvSpPr txBox="1"/>
          <p:nvPr/>
        </p:nvSpPr>
        <p:spPr>
          <a:xfrm>
            <a:off x="15608691" y="421987"/>
            <a:ext cx="41116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Access resources along the way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4255EF4D-04DB-D663-3CE0-DA25F955B76E}"/>
              </a:ext>
            </a:extLst>
          </p:cNvPr>
          <p:cNvCxnSpPr>
            <a:cxnSpLocks/>
          </p:cNvCxnSpPr>
          <p:nvPr/>
        </p:nvCxnSpPr>
        <p:spPr>
          <a:xfrm>
            <a:off x="12328970" y="3270403"/>
            <a:ext cx="3578716" cy="64730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A2E455-C525-841A-5E01-E37D73C49155}"/>
              </a:ext>
            </a:extLst>
          </p:cNvPr>
          <p:cNvGrpSpPr/>
          <p:nvPr/>
        </p:nvGrpSpPr>
        <p:grpSpPr>
          <a:xfrm>
            <a:off x="16565637" y="4252196"/>
            <a:ext cx="4111627" cy="3325505"/>
            <a:chOff x="14654436" y="4196327"/>
            <a:chExt cx="4111627" cy="3325505"/>
          </a:xfrm>
        </p:grpSpPr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D03B5A94-7EF6-C524-BB36-CA2CA7DF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654436" y="4196327"/>
              <a:ext cx="4111626" cy="2739589"/>
            </a:xfrm>
            <a:prstGeom prst="rect">
              <a:avLst/>
            </a:prstGeom>
          </p:spPr>
        </p:pic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EA3DB699-3AF9-3102-C323-3F20DDFB7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45572" y="6954855"/>
              <a:ext cx="1420491" cy="5669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861953-28BB-B3CD-7D97-64A0CF47DFC3}"/>
              </a:ext>
            </a:extLst>
          </p:cNvPr>
          <p:cNvGrpSpPr/>
          <p:nvPr/>
        </p:nvGrpSpPr>
        <p:grpSpPr>
          <a:xfrm>
            <a:off x="2535456" y="6787430"/>
            <a:ext cx="14194629" cy="4682103"/>
            <a:chOff x="2566909" y="7040130"/>
            <a:chExt cx="14194629" cy="468210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6C4CF8-3ABE-B629-13A2-87512A04392B}"/>
                </a:ext>
              </a:extLst>
            </p:cNvPr>
            <p:cNvGrpSpPr/>
            <p:nvPr/>
          </p:nvGrpSpPr>
          <p:grpSpPr>
            <a:xfrm>
              <a:off x="5231333" y="7040130"/>
              <a:ext cx="11530205" cy="4682103"/>
              <a:chOff x="5290393" y="7304671"/>
              <a:chExt cx="11530205" cy="4682103"/>
            </a:xfrm>
          </p:grpSpPr>
          <p:sp>
            <p:nvSpPr>
              <p:cNvPr id="20" name="Rectangle: Single Corner Snipped 19">
                <a:extLst>
                  <a:ext uri="{FF2B5EF4-FFF2-40B4-BE49-F238E27FC236}">
                    <a16:creationId xmlns:a16="http://schemas.microsoft.com/office/drawing/2014/main" id="{2E05ECB1-140E-8951-5C32-5FC9104B3626}"/>
                  </a:ext>
                </a:extLst>
              </p:cNvPr>
              <p:cNvSpPr/>
              <p:nvPr/>
            </p:nvSpPr>
            <p:spPr>
              <a:xfrm>
                <a:off x="5290393" y="7304671"/>
                <a:ext cx="11530205" cy="4682103"/>
              </a:xfrm>
              <a:prstGeom prst="snip1Rect">
                <a:avLst/>
              </a:prstGeom>
              <a:solidFill>
                <a:srgbClr val="E0E0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CA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E56BBC1-738C-A6DA-2E48-E83A6A9A5560}"/>
                  </a:ext>
                </a:extLst>
              </p:cNvPr>
              <p:cNvSpPr/>
              <p:nvPr/>
            </p:nvSpPr>
            <p:spPr>
              <a:xfrm>
                <a:off x="13402783" y="7464274"/>
                <a:ext cx="2619203" cy="64147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Analysis considerations</a:t>
                </a:r>
                <a:endParaRPr lang="en-CA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9E8BD89-17E6-9010-4E53-D525A9F46CC8}"/>
                  </a:ext>
                </a:extLst>
              </p:cNvPr>
              <p:cNvSpPr/>
              <p:nvPr/>
            </p:nvSpPr>
            <p:spPr>
              <a:xfrm>
                <a:off x="5501969" y="7462112"/>
                <a:ext cx="2926550" cy="64364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Study design recommendations</a:t>
                </a:r>
                <a:endParaRPr lang="en-CA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7" name="Rectangle: Rounded Corners 1036">
                <a:extLst>
                  <a:ext uri="{FF2B5EF4-FFF2-40B4-BE49-F238E27FC236}">
                    <a16:creationId xmlns:a16="http://schemas.microsoft.com/office/drawing/2014/main" id="{249B8C4C-0C62-5D5E-56B3-406FADCCBAA2}"/>
                  </a:ext>
                </a:extLst>
              </p:cNvPr>
              <p:cNvSpPr/>
              <p:nvPr/>
            </p:nvSpPr>
            <p:spPr>
              <a:xfrm>
                <a:off x="9050289" y="7457563"/>
                <a:ext cx="3845965" cy="64364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Suitable modelling approach(es)</a:t>
                </a:r>
                <a:endParaRPr lang="en-CA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79F25209-B8F2-4099-8708-F93812FAF3CC}"/>
                </a:ext>
              </a:extLst>
            </p:cNvPr>
            <p:cNvSpPr txBox="1"/>
            <p:nvPr/>
          </p:nvSpPr>
          <p:spPr>
            <a:xfrm>
              <a:off x="2566909" y="8211496"/>
              <a:ext cx="238229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b="1" dirty="0"/>
                <a:t>Obtain a summary of suggestions!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06EBFA-CCBC-773D-9178-ED533A1B9D33}"/>
              </a:ext>
            </a:extLst>
          </p:cNvPr>
          <p:cNvGrpSpPr/>
          <p:nvPr/>
        </p:nvGrpSpPr>
        <p:grpSpPr>
          <a:xfrm>
            <a:off x="5601229" y="7703056"/>
            <a:ext cx="2547007" cy="3601423"/>
            <a:chOff x="5691742" y="8220297"/>
            <a:chExt cx="2547007" cy="360142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01BE3D7-2189-B824-BC27-4C32E03D070C}"/>
                </a:ext>
              </a:extLst>
            </p:cNvPr>
            <p:cNvSpPr/>
            <p:nvPr/>
          </p:nvSpPr>
          <p:spPr>
            <a:xfrm>
              <a:off x="5691742" y="8838285"/>
              <a:ext cx="2547007" cy="5114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Camera spacing</a:t>
              </a:r>
              <a:endParaRPr lang="en-CA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EC272CA-81CD-8879-D522-A9DE141F1580}"/>
                </a:ext>
              </a:extLst>
            </p:cNvPr>
            <p:cNvSpPr/>
            <p:nvPr/>
          </p:nvSpPr>
          <p:spPr>
            <a:xfrm>
              <a:off x="5691742" y="10074261"/>
              <a:ext cx="2547007" cy="5114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Number of camera days per camera location</a:t>
              </a:r>
              <a:endParaRPr lang="en-CA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5BA7DA1-44FD-29A4-3C7D-32E385E3DCA7}"/>
                </a:ext>
              </a:extLst>
            </p:cNvPr>
            <p:cNvSpPr/>
            <p:nvPr/>
          </p:nvSpPr>
          <p:spPr>
            <a:xfrm>
              <a:off x="5691742" y="10692249"/>
              <a:ext cx="2547007" cy="5114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Total number of camera days</a:t>
              </a:r>
              <a:endParaRPr lang="en-CA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A499A9A-6A84-25A1-7757-DDED1460E33E}"/>
                </a:ext>
              </a:extLst>
            </p:cNvPr>
            <p:cNvSpPr/>
            <p:nvPr/>
          </p:nvSpPr>
          <p:spPr>
            <a:xfrm>
              <a:off x="5691742" y="11310239"/>
              <a:ext cx="2547007" cy="5114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Survey duration</a:t>
              </a:r>
              <a:endParaRPr lang="en-CA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DE95AAC-683C-E5EF-57CE-A4B467049359}"/>
                </a:ext>
              </a:extLst>
            </p:cNvPr>
            <p:cNvSpPr/>
            <p:nvPr/>
          </p:nvSpPr>
          <p:spPr>
            <a:xfrm>
              <a:off x="5691742" y="9456273"/>
              <a:ext cx="2547007" cy="5114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Number of cameras</a:t>
              </a:r>
              <a:endParaRPr lang="en-CA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A29F47B-79C4-E8C7-41D0-E5649374C0C0}"/>
                </a:ext>
              </a:extLst>
            </p:cNvPr>
            <p:cNvSpPr/>
            <p:nvPr/>
          </p:nvSpPr>
          <p:spPr>
            <a:xfrm>
              <a:off x="5691742" y="8220297"/>
              <a:ext cx="2547007" cy="5114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Camera arrangement</a:t>
              </a:r>
              <a:endParaRPr lang="en-CA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53" name="Flowchart: Off-page Connector 1052">
            <a:extLst>
              <a:ext uri="{FF2B5EF4-FFF2-40B4-BE49-F238E27FC236}">
                <a16:creationId xmlns:a16="http://schemas.microsoft.com/office/drawing/2014/main" id="{B3CA97BB-105A-0389-7EE7-340E3BDD539A}"/>
              </a:ext>
            </a:extLst>
          </p:cNvPr>
          <p:cNvSpPr/>
          <p:nvPr/>
        </p:nvSpPr>
        <p:spPr>
          <a:xfrm>
            <a:off x="13366838" y="7752265"/>
            <a:ext cx="2619203" cy="2617061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396000" rIns="180000"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</a:rPr>
              <a:t>Analysis consideration</a:t>
            </a:r>
          </a:p>
          <a:p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</a:rPr>
              <a:t>Multi-species/multiple body size: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</a:rPr>
              <a:t>Correct for variable body sizes by including body mass and diet as variables in your analysis (Hofmeester et al., 2019).</a:t>
            </a:r>
          </a:p>
          <a:p>
            <a:endParaRPr lang="en-CA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E4D7A7-6465-3893-A7EE-2EBBB79771A4}"/>
              </a:ext>
            </a:extLst>
          </p:cNvPr>
          <p:cNvGrpSpPr/>
          <p:nvPr/>
        </p:nvGrpSpPr>
        <p:grpSpPr>
          <a:xfrm>
            <a:off x="9023298" y="7629718"/>
            <a:ext cx="3609446" cy="3822129"/>
            <a:chOff x="9113811" y="8146959"/>
            <a:chExt cx="3609446" cy="3822129"/>
          </a:xfrm>
        </p:grpSpPr>
        <p:sp>
          <p:nvSpPr>
            <p:cNvPr id="1061" name="Rectangle: Rounded Corners 1060">
              <a:extLst>
                <a:ext uri="{FF2B5EF4-FFF2-40B4-BE49-F238E27FC236}">
                  <a16:creationId xmlns:a16="http://schemas.microsoft.com/office/drawing/2014/main" id="{D0C31AE7-DC8C-DB56-12F8-1F0C305FE164}"/>
                </a:ext>
              </a:extLst>
            </p:cNvPr>
            <p:cNvSpPr/>
            <p:nvPr/>
          </p:nvSpPr>
          <p:spPr>
            <a:xfrm>
              <a:off x="9113811" y="8533627"/>
              <a:ext cx="3609446" cy="51148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</a:rPr>
                <a:t>Occupancy model</a:t>
              </a:r>
              <a:endParaRPr lang="en-CA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1062" name="Rectangle: Rounded Corners 1061">
              <a:extLst>
                <a:ext uri="{FF2B5EF4-FFF2-40B4-BE49-F238E27FC236}">
                  <a16:creationId xmlns:a16="http://schemas.microsoft.com/office/drawing/2014/main" id="{9296F63E-1DB2-403E-AC5E-43DEC841710E}"/>
                </a:ext>
              </a:extLst>
            </p:cNvPr>
            <p:cNvSpPr/>
            <p:nvPr/>
          </p:nvSpPr>
          <p:spPr>
            <a:xfrm>
              <a:off x="9113811" y="9741135"/>
              <a:ext cx="3609446" cy="51148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</a:rPr>
                <a:t>Capture-recapture (CR) / capture-mark-recapture (CMR)</a:t>
              </a:r>
              <a:endParaRPr lang="en-CA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1063" name="Rectangle: Rounded Corners 1062">
              <a:extLst>
                <a:ext uri="{FF2B5EF4-FFF2-40B4-BE49-F238E27FC236}">
                  <a16:creationId xmlns:a16="http://schemas.microsoft.com/office/drawing/2014/main" id="{C1CE518F-701A-6143-6AEC-7BA848AC64AB}"/>
                </a:ext>
              </a:extLst>
            </p:cNvPr>
            <p:cNvSpPr/>
            <p:nvPr/>
          </p:nvSpPr>
          <p:spPr>
            <a:xfrm>
              <a:off x="9113811" y="10325838"/>
              <a:ext cx="3609446" cy="64258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</a:rPr>
                <a:t>Spatial capture-recapture (SCR) / Spatially explicit capture recapture (SECR)</a:t>
              </a:r>
              <a:endParaRPr lang="en-CA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1064" name="Rectangle: Rounded Corners 1063">
              <a:extLst>
                <a:ext uri="{FF2B5EF4-FFF2-40B4-BE49-F238E27FC236}">
                  <a16:creationId xmlns:a16="http://schemas.microsoft.com/office/drawing/2014/main" id="{837C30E8-7F2D-7E17-3B9A-C82FD37AC60E}"/>
                </a:ext>
              </a:extLst>
            </p:cNvPr>
            <p:cNvSpPr/>
            <p:nvPr/>
          </p:nvSpPr>
          <p:spPr>
            <a:xfrm>
              <a:off x="9113811" y="11065864"/>
              <a:ext cx="3609446" cy="51148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</a:rPr>
                <a:t>Time in front of the camera (TIFC)</a:t>
              </a:r>
              <a:endParaRPr lang="en-CA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03CA4FE6-B3C1-0F1A-EDB0-74E9D3A01A21}"/>
                </a:ext>
              </a:extLst>
            </p:cNvPr>
            <p:cNvSpPr/>
            <p:nvPr/>
          </p:nvSpPr>
          <p:spPr>
            <a:xfrm>
              <a:off x="9113811" y="9137381"/>
              <a:ext cx="3609446" cy="51148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</a:rPr>
                <a:t>Zero-inflated Poisson</a:t>
              </a:r>
              <a:endParaRPr lang="en-CA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B79F54E0-1F5A-9E7F-1518-CC140C4B4164}"/>
                </a:ext>
              </a:extLst>
            </p:cNvPr>
            <p:cNvSpPr txBox="1"/>
            <p:nvPr/>
          </p:nvSpPr>
          <p:spPr>
            <a:xfrm>
              <a:off x="9113812" y="8146959"/>
              <a:ext cx="1396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For example:</a:t>
              </a:r>
              <a:endParaRPr lang="en-CA" i="1" dirty="0"/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97A28055-D0A0-64AF-B113-FDB8E6DC8EED}"/>
                </a:ext>
              </a:extLst>
            </p:cNvPr>
            <p:cNvSpPr txBox="1"/>
            <p:nvPr/>
          </p:nvSpPr>
          <p:spPr>
            <a:xfrm>
              <a:off x="9188806" y="11599756"/>
              <a:ext cx="69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etc....</a:t>
              </a:r>
              <a:endParaRPr lang="en-CA" i="1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1B450B0-20E5-FB1F-4336-27A3A0F2BCF3}"/>
              </a:ext>
            </a:extLst>
          </p:cNvPr>
          <p:cNvSpPr txBox="1"/>
          <p:nvPr/>
        </p:nvSpPr>
        <p:spPr>
          <a:xfrm>
            <a:off x="12805741" y="10490084"/>
            <a:ext cx="3883629" cy="663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i.e., variables to consider in your analysis to reduce bias)</a:t>
            </a:r>
          </a:p>
        </p:txBody>
      </p:sp>
    </p:spTree>
    <p:extLst>
      <p:ext uri="{BB962C8B-B14F-4D97-AF65-F5344CB8AC3E}">
        <p14:creationId xmlns:p14="http://schemas.microsoft.com/office/powerpoint/2010/main" val="1841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30DC8-7674-6ACC-519C-A07B58F26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7" r="266"/>
          <a:stretch/>
        </p:blipFill>
        <p:spPr>
          <a:xfrm>
            <a:off x="4204085" y="566928"/>
            <a:ext cx="16075623" cy="9754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73B655-1D6E-6B26-455C-185BC565B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872" y="986023"/>
            <a:ext cx="4276641" cy="817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2682AA-6C4D-9286-3719-B08183A4647F}"/>
              </a:ext>
            </a:extLst>
          </p:cNvPr>
          <p:cNvSpPr/>
          <p:nvPr/>
        </p:nvSpPr>
        <p:spPr>
          <a:xfrm>
            <a:off x="5991813" y="1803616"/>
            <a:ext cx="10277856" cy="110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4052F-6016-7D41-E609-9E20A46A6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98" t="25997" r="17875" b="1563"/>
          <a:stretch/>
        </p:blipFill>
        <p:spPr>
          <a:xfrm>
            <a:off x="4799995" y="1803616"/>
            <a:ext cx="12074148" cy="8170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E2703-CA27-0160-F00F-372AADCA5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377"/>
          <a:stretch/>
        </p:blipFill>
        <p:spPr>
          <a:xfrm>
            <a:off x="1189196" y="566928"/>
            <a:ext cx="3016098" cy="97547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5E1DCC-080E-0510-D3F2-C79D9D0B31C1}"/>
              </a:ext>
            </a:extLst>
          </p:cNvPr>
          <p:cNvSpPr txBox="1"/>
          <p:nvPr/>
        </p:nvSpPr>
        <p:spPr>
          <a:xfrm>
            <a:off x="1016573" y="197596"/>
            <a:ext cx="293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Decrease width of side panel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4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DD5312-447C-ECD6-E501-915277CC9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3"/>
          <a:stretch/>
        </p:blipFill>
        <p:spPr>
          <a:xfrm>
            <a:off x="2305689" y="6096000"/>
            <a:ext cx="11683280" cy="865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7A43DC-ABED-C500-E672-13C46B889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23" t="18472" r="1489" b="20017"/>
          <a:stretch/>
        </p:blipFill>
        <p:spPr>
          <a:xfrm>
            <a:off x="14163522" y="6281544"/>
            <a:ext cx="1771582" cy="494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91419-D00B-CDA8-A690-73C86F750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33"/>
          <a:stretch/>
        </p:blipFill>
        <p:spPr>
          <a:xfrm>
            <a:off x="2305689" y="7491984"/>
            <a:ext cx="1985895" cy="8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6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6005061-2F15-86E9-9088-3DB42E41F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26" y="186748"/>
            <a:ext cx="6203374" cy="148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69FD44-BD06-E8BB-07D5-0AFDC4EDA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38" y="808847"/>
            <a:ext cx="8724804" cy="1350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F85F43-8234-71F2-1163-90A886771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603" y="1907354"/>
            <a:ext cx="6743701" cy="1841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08FD9-B4F6-E871-EFFA-0FA5F2CE8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45" y="1715282"/>
            <a:ext cx="5427953" cy="14824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360B3-B60B-AD17-2FD9-9CDF076FB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13" y="5638329"/>
            <a:ext cx="9067800" cy="2476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FA7FD8-80F1-C1C2-C403-FAC539182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29" y="7808146"/>
            <a:ext cx="6743700" cy="247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3126DF-CED5-6B25-EDA2-98A81B728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29" y="10190910"/>
            <a:ext cx="6706329" cy="195476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8B543-2825-1C8F-3B71-2FF2EB89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0" y="4016051"/>
            <a:ext cx="5210021" cy="17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D47FE4B-06F1-D57D-C13F-79133285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895" y="6090322"/>
            <a:ext cx="10640801" cy="23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81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623ED90-5426-7F33-0A5B-794C986A5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03" y="564516"/>
            <a:ext cx="4301045" cy="43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E1B2BF-47BD-A435-34AA-F421FFFB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819" y="5238750"/>
            <a:ext cx="1714500" cy="171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33E955-18BB-E60A-54CF-8CDFAF37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4523" y="5628894"/>
            <a:ext cx="1714500" cy="171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8C726B-F100-2208-6CF0-4A28E1DFF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467" y="6874002"/>
            <a:ext cx="1714500" cy="171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D55959-35C4-1F9E-D0CE-EEB86CD36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921" y="6953250"/>
            <a:ext cx="1714500" cy="171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3C30A-E136-639B-EFE9-A64B61EB9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1773" y="3524250"/>
            <a:ext cx="1714500" cy="171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5C7C3E-1D70-D7A1-7EE5-4438A0749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7273" y="2647982"/>
            <a:ext cx="1714500" cy="171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08A54D-5E8E-8EEC-D73E-6DD4108EE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0421" y="3019060"/>
            <a:ext cx="1714500" cy="171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DC6429-9863-54B6-EA6F-0ED0196D9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8" y="4865561"/>
            <a:ext cx="3494659" cy="349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833757-106C-03F0-6AA6-32B0F0EC8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1857" y="4733560"/>
            <a:ext cx="3578351" cy="3578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1E5FA-2449-3AD2-2711-54E96E6910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9988" y="4865561"/>
            <a:ext cx="3344577" cy="3344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E03DB-06BD-047D-3BE1-7C2407B3D4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6554" y="7431063"/>
            <a:ext cx="3486620" cy="3552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C912C8-0B54-3480-214A-1FA4551D34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1345" y="6986016"/>
            <a:ext cx="3886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4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Straight Arrow Connector 1121">
            <a:extLst>
              <a:ext uri="{FF2B5EF4-FFF2-40B4-BE49-F238E27FC236}">
                <a16:creationId xmlns:a16="http://schemas.microsoft.com/office/drawing/2014/main" id="{18A75F22-847A-1196-5990-6163D39E30D5}"/>
              </a:ext>
            </a:extLst>
          </p:cNvPr>
          <p:cNvCxnSpPr>
            <a:cxnSpLocks/>
          </p:cNvCxnSpPr>
          <p:nvPr/>
        </p:nvCxnSpPr>
        <p:spPr>
          <a:xfrm flipH="1">
            <a:off x="2818933" y="5163095"/>
            <a:ext cx="11175475" cy="722629"/>
          </a:xfrm>
          <a:prstGeom prst="straightConnector1">
            <a:avLst/>
          </a:prstGeom>
          <a:ln w="730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C88D19-184B-E027-0110-9FBE8739E093}"/>
              </a:ext>
            </a:extLst>
          </p:cNvPr>
          <p:cNvCxnSpPr>
            <a:cxnSpLocks/>
          </p:cNvCxnSpPr>
          <p:nvPr/>
        </p:nvCxnSpPr>
        <p:spPr>
          <a:xfrm>
            <a:off x="11013435" y="3564806"/>
            <a:ext cx="3046025" cy="0"/>
          </a:xfrm>
          <a:prstGeom prst="straightConnector1">
            <a:avLst/>
          </a:prstGeom>
          <a:ln w="730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8BABCBB1-D200-8E9F-DDCE-B265EA9F7433}"/>
              </a:ext>
            </a:extLst>
          </p:cNvPr>
          <p:cNvGrpSpPr/>
          <p:nvPr/>
        </p:nvGrpSpPr>
        <p:grpSpPr>
          <a:xfrm>
            <a:off x="13994408" y="432114"/>
            <a:ext cx="6753122" cy="4817104"/>
            <a:chOff x="12183540" y="288678"/>
            <a:chExt cx="6753122" cy="4817104"/>
          </a:xfrm>
        </p:grpSpPr>
        <p:pic>
          <p:nvPicPr>
            <p:cNvPr id="1068" name="Picture 1067">
              <a:extLst>
                <a:ext uri="{FF2B5EF4-FFF2-40B4-BE49-F238E27FC236}">
                  <a16:creationId xmlns:a16="http://schemas.microsoft.com/office/drawing/2014/main" id="{6E7F7D19-E7D4-C133-B8F3-336A582E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1941" y="1036594"/>
              <a:ext cx="6554721" cy="4069188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92099F0-5D70-CF60-DFC8-B570AE960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3540" y="288678"/>
              <a:ext cx="2951481" cy="77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F9B255C-509A-51CB-C798-5506892C3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87730" y="1932379"/>
              <a:ext cx="3165058" cy="1140102"/>
            </a:xfrm>
            <a:prstGeom prst="rect">
              <a:avLst/>
            </a:prstGeom>
          </p:spPr>
        </p:pic>
        <p:pic>
          <p:nvPicPr>
            <p:cNvPr id="1039" name="Picture 14">
              <a:extLst>
                <a:ext uri="{FF2B5EF4-FFF2-40B4-BE49-F238E27FC236}">
                  <a16:creationId xmlns:a16="http://schemas.microsoft.com/office/drawing/2014/main" id="{8AEBD994-FA13-1DE4-38B4-BCD010A295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4" t="10988" r="3663" b="8515"/>
            <a:stretch/>
          </p:blipFill>
          <p:spPr bwMode="auto">
            <a:xfrm>
              <a:off x="12632496" y="3471336"/>
              <a:ext cx="3612468" cy="1335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BF981D99-262B-EA2F-26B1-267DE0BBC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1868" y="2371128"/>
              <a:ext cx="1829189" cy="1184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DEB783CB-E231-B523-2DFE-3531AFAF3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31700" y="2371128"/>
              <a:ext cx="176464" cy="1242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2" name="Straight Arrow Connector 1101">
            <a:extLst>
              <a:ext uri="{FF2B5EF4-FFF2-40B4-BE49-F238E27FC236}">
                <a16:creationId xmlns:a16="http://schemas.microsoft.com/office/drawing/2014/main" id="{AFFD0CD6-480F-547B-A863-37FA3E629D85}"/>
              </a:ext>
            </a:extLst>
          </p:cNvPr>
          <p:cNvCxnSpPr>
            <a:cxnSpLocks/>
            <a:endCxn id="1071" idx="1"/>
          </p:cNvCxnSpPr>
          <p:nvPr/>
        </p:nvCxnSpPr>
        <p:spPr>
          <a:xfrm>
            <a:off x="14114429" y="8531198"/>
            <a:ext cx="479643" cy="20867"/>
          </a:xfrm>
          <a:prstGeom prst="straightConnector1">
            <a:avLst/>
          </a:prstGeom>
          <a:ln w="730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36EFC0E3-044D-D164-56DC-1999757EB1A7}"/>
              </a:ext>
            </a:extLst>
          </p:cNvPr>
          <p:cNvGrpSpPr/>
          <p:nvPr/>
        </p:nvGrpSpPr>
        <p:grpSpPr>
          <a:xfrm>
            <a:off x="7383639" y="5745532"/>
            <a:ext cx="6730790" cy="6353769"/>
            <a:chOff x="7383639" y="5673814"/>
            <a:chExt cx="6730790" cy="635376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E7BCC49-5506-1A56-DB2F-BD41FEE393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928" y="5673814"/>
              <a:ext cx="3166812" cy="788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3" name="Picture 1062">
              <a:extLst>
                <a:ext uri="{FF2B5EF4-FFF2-40B4-BE49-F238E27FC236}">
                  <a16:creationId xmlns:a16="http://schemas.microsoft.com/office/drawing/2014/main" id="{4FEE7F1F-10FC-4096-96AB-FA567EB5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9708" y="6445753"/>
              <a:ext cx="6554721" cy="406918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0F52FAB-A3D6-179E-0027-F986F01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5445" y="7854445"/>
              <a:ext cx="2407920" cy="1210071"/>
            </a:xfrm>
            <a:prstGeom prst="rect">
              <a:avLst/>
            </a:prstGeom>
          </p:spPr>
        </p:pic>
        <p:pic>
          <p:nvPicPr>
            <p:cNvPr id="1082" name="Picture 18">
              <a:extLst>
                <a:ext uri="{FF2B5EF4-FFF2-40B4-BE49-F238E27FC236}">
                  <a16:creationId xmlns:a16="http://schemas.microsoft.com/office/drawing/2014/main" id="{A264129D-947A-81FA-D8B2-F7FF7A7222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7" t="5275" r="2981" b="5330"/>
            <a:stretch/>
          </p:blipFill>
          <p:spPr bwMode="auto">
            <a:xfrm>
              <a:off x="7383639" y="10456479"/>
              <a:ext cx="3568925" cy="157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5D2EB03F-6EE6-6D93-E1C1-D0E2634039F0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flipV="1">
              <a:off x="7492101" y="8459481"/>
              <a:ext cx="2673344" cy="2152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FE5338FD-E058-17E4-FF49-CE9F7EAA4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5105" y="8459480"/>
              <a:ext cx="587102" cy="2152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8" name="Picture 1107">
              <a:extLst>
                <a:ext uri="{FF2B5EF4-FFF2-40B4-BE49-F238E27FC236}">
                  <a16:creationId xmlns:a16="http://schemas.microsoft.com/office/drawing/2014/main" id="{D66F4007-068D-AD45-B2CF-14DD16DE0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8388" y="8029398"/>
              <a:ext cx="628121" cy="642079"/>
            </a:xfrm>
            <a:prstGeom prst="rect">
              <a:avLst/>
            </a:prstGeom>
          </p:spPr>
        </p:pic>
        <p:pic>
          <p:nvPicPr>
            <p:cNvPr id="1109" name="Picture 1108">
              <a:extLst>
                <a:ext uri="{FF2B5EF4-FFF2-40B4-BE49-F238E27FC236}">
                  <a16:creationId xmlns:a16="http://schemas.microsoft.com/office/drawing/2014/main" id="{37EEFC1B-BD4B-9895-DFBD-88FA3AB4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85253" y="10202831"/>
              <a:ext cx="832036" cy="850525"/>
            </a:xfrm>
            <a:prstGeom prst="rect">
              <a:avLst/>
            </a:prstGeom>
          </p:spPr>
        </p:pic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8AA594A3-699F-B474-9045-50AC88A6A3FD}"/>
              </a:ext>
            </a:extLst>
          </p:cNvPr>
          <p:cNvGrpSpPr/>
          <p:nvPr/>
        </p:nvGrpSpPr>
        <p:grpSpPr>
          <a:xfrm>
            <a:off x="14566462" y="5699878"/>
            <a:ext cx="6582331" cy="6355612"/>
            <a:chOff x="14566462" y="5628160"/>
            <a:chExt cx="6582331" cy="6355612"/>
          </a:xfrm>
        </p:grpSpPr>
        <p:grpSp>
          <p:nvGrpSpPr>
            <p:cNvPr id="1105" name="Group 1104">
              <a:extLst>
                <a:ext uri="{FF2B5EF4-FFF2-40B4-BE49-F238E27FC236}">
                  <a16:creationId xmlns:a16="http://schemas.microsoft.com/office/drawing/2014/main" id="{2A481A77-4752-E623-93BD-739C3A189813}"/>
                </a:ext>
              </a:extLst>
            </p:cNvPr>
            <p:cNvGrpSpPr/>
            <p:nvPr/>
          </p:nvGrpSpPr>
          <p:grpSpPr>
            <a:xfrm>
              <a:off x="14566462" y="5628160"/>
              <a:ext cx="6582331" cy="6355612"/>
              <a:chOff x="14566462" y="5628160"/>
              <a:chExt cx="6582331" cy="635561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3BADD9-496B-DC2C-9734-B61EC5A84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566462" y="5628160"/>
                <a:ext cx="2477936" cy="817593"/>
              </a:xfrm>
              <a:prstGeom prst="rect">
                <a:avLst/>
              </a:prstGeom>
            </p:spPr>
          </p:pic>
          <p:pic>
            <p:nvPicPr>
              <p:cNvPr id="1071" name="Picture 1070">
                <a:extLst>
                  <a:ext uri="{FF2B5EF4-FFF2-40B4-BE49-F238E27FC236}">
                    <a16:creationId xmlns:a16="http://schemas.microsoft.com/office/drawing/2014/main" id="{28C50384-CDB8-178C-6561-8499CD1AD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94072" y="6445753"/>
                <a:ext cx="6554721" cy="4069188"/>
              </a:xfrm>
              <a:prstGeom prst="rect">
                <a:avLst/>
              </a:prstGeom>
            </p:spPr>
          </p:pic>
          <p:pic>
            <p:nvPicPr>
              <p:cNvPr id="1091" name="Picture 1090">
                <a:extLst>
                  <a:ext uri="{FF2B5EF4-FFF2-40B4-BE49-F238E27FC236}">
                    <a16:creationId xmlns:a16="http://schemas.microsoft.com/office/drawing/2014/main" id="{CD72A891-D4DA-7E19-5306-4DB7DBB5B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209681" y="8101422"/>
                <a:ext cx="3058186" cy="1170755"/>
              </a:xfrm>
              <a:prstGeom prst="rect">
                <a:avLst/>
              </a:prstGeom>
            </p:spPr>
          </p:pic>
          <p:pic>
            <p:nvPicPr>
              <p:cNvPr id="1094" name="Picture 1093">
                <a:extLst>
                  <a:ext uri="{FF2B5EF4-FFF2-40B4-BE49-F238E27FC236}">
                    <a16:creationId xmlns:a16="http://schemas.microsoft.com/office/drawing/2014/main" id="{DADA353F-B3E2-C7C9-CFFB-924735CB3C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3834" t="16365" r="9249" b="6888"/>
              <a:stretch/>
            </p:blipFill>
            <p:spPr>
              <a:xfrm>
                <a:off x="14594072" y="10628094"/>
                <a:ext cx="3614903" cy="1355678"/>
              </a:xfrm>
              <a:prstGeom prst="rect">
                <a:avLst/>
              </a:prstGeom>
            </p:spPr>
          </p:pic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18EEABD0-051F-E236-DFD5-22AF661A0B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94072" y="8500278"/>
                <a:ext cx="2731402" cy="2328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34293773-1DCE-94C2-3C79-63396EAFE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55832" y="8500278"/>
                <a:ext cx="745515" cy="2149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10" name="Picture 1109">
              <a:extLst>
                <a:ext uri="{FF2B5EF4-FFF2-40B4-BE49-F238E27FC236}">
                  <a16:creationId xmlns:a16="http://schemas.microsoft.com/office/drawing/2014/main" id="{AD782B5B-9310-A133-6103-5B86D0486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73149" y="10259621"/>
              <a:ext cx="1114372" cy="1139135"/>
            </a:xfrm>
            <a:prstGeom prst="rect">
              <a:avLst/>
            </a:prstGeom>
          </p:spPr>
        </p:pic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86C93DE6-7174-FB36-502F-0CB3C6DAD16B}"/>
              </a:ext>
            </a:extLst>
          </p:cNvPr>
          <p:cNvGrpSpPr/>
          <p:nvPr/>
        </p:nvGrpSpPr>
        <p:grpSpPr>
          <a:xfrm>
            <a:off x="436412" y="5790275"/>
            <a:ext cx="6643654" cy="6012653"/>
            <a:chOff x="436412" y="5790275"/>
            <a:chExt cx="6643654" cy="60126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F8304BC-AA6C-5A7B-1F4A-848120C00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12" y="5790275"/>
              <a:ext cx="2382521" cy="77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4A147809-5D7B-36CB-B1DD-36DCF18C616D}"/>
                </a:ext>
              </a:extLst>
            </p:cNvPr>
            <p:cNvGrpSpPr/>
            <p:nvPr/>
          </p:nvGrpSpPr>
          <p:grpSpPr>
            <a:xfrm>
              <a:off x="436412" y="6517471"/>
              <a:ext cx="6643654" cy="5285457"/>
              <a:chOff x="436412" y="6445753"/>
              <a:chExt cx="6643654" cy="5285457"/>
            </a:xfrm>
          </p:grpSpPr>
          <p:pic>
            <p:nvPicPr>
              <p:cNvPr id="1062" name="Picture 1061">
                <a:extLst>
                  <a:ext uri="{FF2B5EF4-FFF2-40B4-BE49-F238E27FC236}">
                    <a16:creationId xmlns:a16="http://schemas.microsoft.com/office/drawing/2014/main" id="{60CCFBED-A483-6132-64AF-491538992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345" y="6445753"/>
                <a:ext cx="6554721" cy="4069188"/>
              </a:xfrm>
              <a:prstGeom prst="rect">
                <a:avLst/>
              </a:prstGeom>
            </p:spPr>
          </p:pic>
          <p:pic>
            <p:nvPicPr>
              <p:cNvPr id="1072" name="Picture 16">
                <a:extLst>
                  <a:ext uri="{FF2B5EF4-FFF2-40B4-BE49-F238E27FC236}">
                    <a16:creationId xmlns:a16="http://schemas.microsoft.com/office/drawing/2014/main" id="{F03BC5AD-4168-F105-8C71-7CF2C7579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12" y="10483902"/>
                <a:ext cx="2756397" cy="1247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4" name="Picture 1073">
                <a:extLst>
                  <a:ext uri="{FF2B5EF4-FFF2-40B4-BE49-F238E27FC236}">
                    <a16:creationId xmlns:a16="http://schemas.microsoft.com/office/drawing/2014/main" id="{0404A00A-68C7-D8FF-D01F-26FFF3B7C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24973" y="7612964"/>
                <a:ext cx="2543052" cy="1869202"/>
              </a:xfrm>
              <a:prstGeom prst="rect">
                <a:avLst/>
              </a:prstGeom>
            </p:spPr>
          </p:pic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99163703-2FC7-75A4-039B-57DBF05719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7726" y="8373558"/>
                <a:ext cx="2641231" cy="22758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1A9E9665-89DA-7E31-9145-2E95610C3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642" y="8686800"/>
                <a:ext cx="1343857" cy="2142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06" name="Picture 1105">
                <a:extLst>
                  <a:ext uri="{FF2B5EF4-FFF2-40B4-BE49-F238E27FC236}">
                    <a16:creationId xmlns:a16="http://schemas.microsoft.com/office/drawing/2014/main" id="{C6F32117-6AAB-65FB-B36D-A45D6F2B6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4421" y="8138440"/>
                <a:ext cx="628121" cy="642079"/>
              </a:xfrm>
              <a:prstGeom prst="rect">
                <a:avLst/>
              </a:prstGeom>
            </p:spPr>
          </p:pic>
          <p:pic>
            <p:nvPicPr>
              <p:cNvPr id="1111" name="Picture 1110">
                <a:extLst>
                  <a:ext uri="{FF2B5EF4-FFF2-40B4-BE49-F238E27FC236}">
                    <a16:creationId xmlns:a16="http://schemas.microsoft.com/office/drawing/2014/main" id="{299CE1AE-AC9A-CAFB-7E76-7997EF01C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6921" y="10367784"/>
                <a:ext cx="832036" cy="850525"/>
              </a:xfrm>
              <a:prstGeom prst="rect">
                <a:avLst/>
              </a:prstGeom>
            </p:spPr>
          </p:pic>
        </p:grp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FE21C903-BE46-8776-2FD9-2832B71C6FA5}"/>
              </a:ext>
            </a:extLst>
          </p:cNvPr>
          <p:cNvGrpSpPr/>
          <p:nvPr/>
        </p:nvGrpSpPr>
        <p:grpSpPr>
          <a:xfrm>
            <a:off x="5282213" y="421150"/>
            <a:ext cx="7539287" cy="4868450"/>
            <a:chOff x="5282213" y="421150"/>
            <a:chExt cx="7539287" cy="4868450"/>
          </a:xfrm>
        </p:grpSpPr>
        <p:pic>
          <p:nvPicPr>
            <p:cNvPr id="1059" name="Picture 1058">
              <a:extLst>
                <a:ext uri="{FF2B5EF4-FFF2-40B4-BE49-F238E27FC236}">
                  <a16:creationId xmlns:a16="http://schemas.microsoft.com/office/drawing/2014/main" id="{5A55F181-30F7-9F29-2D88-E2A20A69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779" y="1220412"/>
              <a:ext cx="6554721" cy="406918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7527B1-D2D6-AFA7-D360-73CD6EBE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41715" y="421150"/>
              <a:ext cx="4276641" cy="81759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43FEB17-676A-711C-6942-15F2F3DE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66789"/>
            <a:stretch/>
          </p:blipFill>
          <p:spPr>
            <a:xfrm>
              <a:off x="9780484" y="1863386"/>
              <a:ext cx="1075744" cy="2922404"/>
            </a:xfrm>
            <a:prstGeom prst="rect">
              <a:avLst/>
            </a:prstGeom>
          </p:spPr>
        </p:pic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30ACE865-7ED1-BDF0-F7D4-8A506A395C47}"/>
                </a:ext>
              </a:extLst>
            </p:cNvPr>
            <p:cNvGrpSpPr/>
            <p:nvPr/>
          </p:nvGrpSpPr>
          <p:grpSpPr>
            <a:xfrm>
              <a:off x="5282213" y="2079339"/>
              <a:ext cx="5450433" cy="2985352"/>
              <a:chOff x="440531" y="1250037"/>
              <a:chExt cx="5450433" cy="2985352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875FE89B-86B3-2D23-E7ED-C3EDA358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6337" b="91832" l="6674" r="94344">
                            <a14:foregroundMark x1="11878" y1="14851" x2="8484" y2="63861"/>
                            <a14:foregroundMark x1="8484" y1="63861" x2="30656" y2="79950"/>
                            <a14:foregroundMark x1="30656" y1="79950" x2="69118" y2="80198"/>
                            <a14:foregroundMark x1="69118" y1="80198" x2="84502" y2="69802"/>
                            <a14:foregroundMark x1="84502" y1="69802" x2="76697" y2="33911"/>
                            <a14:foregroundMark x1="76697" y1="33911" x2="41403" y2="27475"/>
                            <a14:foregroundMark x1="41403" y1="27475" x2="25226" y2="40099"/>
                            <a14:foregroundMark x1="90498" y1="81436" x2="91629" y2="46287"/>
                            <a14:foregroundMark x1="91629" y1="46287" x2="83145" y2="16584"/>
                            <a14:foregroundMark x1="83145" y1="16584" x2="31787" y2="34901"/>
                            <a14:foregroundMark x1="31787" y1="34901" x2="8937" y2="76238"/>
                            <a14:foregroundMark x1="87557" y1="15594" x2="93778" y2="42079"/>
                            <a14:foregroundMark x1="93778" y1="42079" x2="92760" y2="75495"/>
                            <a14:foregroundMark x1="92760" y1="75495" x2="35294" y2="90594"/>
                            <a14:foregroundMark x1="35294" y1="90594" x2="14367" y2="88119"/>
                            <a14:foregroundMark x1="14367" y1="88119" x2="2828" y2="60149"/>
                            <a14:foregroundMark x1="2828" y1="60149" x2="3846" y2="24257"/>
                            <a14:foregroundMark x1="3846" y1="24257" x2="32353" y2="9406"/>
                            <a14:foregroundMark x1="32353" y1="9406" x2="48982" y2="8416"/>
                            <a14:foregroundMark x1="48982" y1="8416" x2="88009" y2="14851"/>
                            <a14:foregroundMark x1="88009" y1="14851" x2="95928" y2="38614"/>
                            <a14:foregroundMark x1="95928" y1="38614" x2="94570" y2="77228"/>
                            <a14:foregroundMark x1="94570" y1="77228" x2="78959" y2="84158"/>
                            <a14:foregroundMark x1="30543" y1="36881" x2="16629" y2="52475"/>
                            <a14:foregroundMark x1="20475" y1="49257" x2="62557" y2="47030"/>
                            <a14:foregroundMark x1="62557" y1="47030" x2="78620" y2="57673"/>
                            <a14:foregroundMark x1="78620" y1="57673" x2="59729" y2="70545"/>
                            <a14:foregroundMark x1="12443" y1="53713" x2="94118" y2="47525"/>
                            <a14:foregroundMark x1="94118" y1="47525" x2="91629" y2="47772"/>
                            <a14:foregroundMark x1="87783" y1="48515" x2="87783" y2="48515"/>
                            <a14:foregroundMark x1="7466" y1="16089" x2="4751" y2="57426"/>
                            <a14:foregroundMark x1="4751" y1="57426" x2="6787" y2="86634"/>
                            <a14:foregroundMark x1="6787" y1="86634" x2="7466" y2="89851"/>
                            <a14:foregroundMark x1="93439" y1="15594" x2="94118" y2="58168"/>
                            <a14:foregroundMark x1="94118" y1="58168" x2="90611" y2="86634"/>
                            <a14:foregroundMark x1="90611" y1="86634" x2="74208" y2="9183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05" b="7284"/>
              <a:stretch/>
            </p:blipFill>
            <p:spPr bwMode="auto">
              <a:xfrm>
                <a:off x="440531" y="2840606"/>
                <a:ext cx="3598534" cy="1394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CF524854-4372-4CA0-28C7-F7EC5BB8EC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673" y="1250037"/>
                <a:ext cx="4411450" cy="16774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D84A072A-9342-DF32-A3E0-3CD9B5CC80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37097" y="1576652"/>
                <a:ext cx="2053867" cy="13887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07" name="Picture 1106">
              <a:extLst>
                <a:ext uri="{FF2B5EF4-FFF2-40B4-BE49-F238E27FC236}">
                  <a16:creationId xmlns:a16="http://schemas.microsoft.com/office/drawing/2014/main" id="{0304B8DB-B7CC-6DAA-A679-3302D375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89535" y="1844467"/>
              <a:ext cx="628121" cy="642079"/>
            </a:xfrm>
            <a:prstGeom prst="rect">
              <a:avLst/>
            </a:prstGeom>
          </p:spPr>
        </p:pic>
        <p:pic>
          <p:nvPicPr>
            <p:cNvPr id="1113" name="Picture 1112">
              <a:extLst>
                <a:ext uri="{FF2B5EF4-FFF2-40B4-BE49-F238E27FC236}">
                  <a16:creationId xmlns:a16="http://schemas.microsoft.com/office/drawing/2014/main" id="{C3FFA335-9287-9183-1161-BD62817A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0027" y="3284525"/>
              <a:ext cx="947828" cy="968890"/>
            </a:xfrm>
            <a:prstGeom prst="rect">
              <a:avLst/>
            </a:prstGeom>
          </p:spPr>
        </p:pic>
      </p:grpSp>
      <p:cxnSp>
        <p:nvCxnSpPr>
          <p:cNvPr id="1118" name="Straight Arrow Connector 1117">
            <a:extLst>
              <a:ext uri="{FF2B5EF4-FFF2-40B4-BE49-F238E27FC236}">
                <a16:creationId xmlns:a16="http://schemas.microsoft.com/office/drawing/2014/main" id="{F4F3B7B7-BAD4-53A6-514E-67B86F4DBB25}"/>
              </a:ext>
            </a:extLst>
          </p:cNvPr>
          <p:cNvCxnSpPr>
            <a:cxnSpLocks/>
          </p:cNvCxnSpPr>
          <p:nvPr/>
        </p:nvCxnSpPr>
        <p:spPr>
          <a:xfrm>
            <a:off x="7080065" y="8424409"/>
            <a:ext cx="479643" cy="20867"/>
          </a:xfrm>
          <a:prstGeom prst="straightConnector1">
            <a:avLst/>
          </a:prstGeom>
          <a:ln w="730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5" name="TextBox 1124">
            <a:extLst>
              <a:ext uri="{FF2B5EF4-FFF2-40B4-BE49-F238E27FC236}">
                <a16:creationId xmlns:a16="http://schemas.microsoft.com/office/drawing/2014/main" id="{B3118038-68CD-0B54-67BD-9B889C8AC87F}"/>
              </a:ext>
            </a:extLst>
          </p:cNvPr>
          <p:cNvSpPr txBox="1"/>
          <p:nvPr/>
        </p:nvSpPr>
        <p:spPr>
          <a:xfrm>
            <a:off x="371445" y="155589"/>
            <a:ext cx="5296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Grandview Display" panose="020B0502040204020203" pitchFamily="34" charset="0"/>
                <a:cs typeface="Helvetica" panose="020B0604020202020204" pitchFamily="34" charset="0"/>
              </a:rPr>
              <a:t>RC Decision Support Tool – </a:t>
            </a:r>
          </a:p>
          <a:p>
            <a:r>
              <a:rPr lang="en-US" sz="3200" b="1" i="1" dirty="0">
                <a:latin typeface="Grandview Display" panose="020B0502040204020203" pitchFamily="34" charset="0"/>
                <a:cs typeface="Helvetica" panose="020B0604020202020204" pitchFamily="34" charset="0"/>
              </a:rPr>
              <a:t>Levels of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4AC26-7406-21FB-DDE8-B6F018125B50}"/>
              </a:ext>
            </a:extLst>
          </p:cNvPr>
          <p:cNvSpPr txBox="1"/>
          <p:nvPr/>
        </p:nvSpPr>
        <p:spPr>
          <a:xfrm>
            <a:off x="5394436" y="3362283"/>
            <a:ext cx="133446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i="1"/>
              <a:t>For example</a:t>
            </a:r>
          </a:p>
        </p:txBody>
      </p:sp>
    </p:spTree>
    <p:extLst>
      <p:ext uri="{BB962C8B-B14F-4D97-AF65-F5344CB8AC3E}">
        <p14:creationId xmlns:p14="http://schemas.microsoft.com/office/powerpoint/2010/main" val="414140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6570</TotalTime>
  <Words>159</Words>
  <Application>Microsoft Office PowerPoint</Application>
  <PresentationFormat>Custom</PresentationFormat>
  <Paragraphs>31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Grandview Display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Cassondra Stevenson</dc:creator>
  <cp:lastModifiedBy>Cassondra Stevenson</cp:lastModifiedBy>
  <cp:revision>103</cp:revision>
  <dcterms:created xsi:type="dcterms:W3CDTF">2023-10-06T22:36:17Z</dcterms:created>
  <dcterms:modified xsi:type="dcterms:W3CDTF">2024-06-28T21:38:01Z</dcterms:modified>
</cp:coreProperties>
</file>